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765" r:id="rId2"/>
    <p:sldId id="1014" r:id="rId3"/>
    <p:sldId id="1015" r:id="rId4"/>
    <p:sldId id="1016" r:id="rId5"/>
    <p:sldId id="1017" r:id="rId6"/>
    <p:sldId id="1037" r:id="rId7"/>
    <p:sldId id="1038" r:id="rId8"/>
    <p:sldId id="1040" r:id="rId9"/>
    <p:sldId id="1039" r:id="rId10"/>
    <p:sldId id="836" r:id="rId11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BCBC"/>
    <a:srgbClr val="C8FCCE"/>
    <a:srgbClr val="082FAC"/>
    <a:srgbClr val="EDEFE5"/>
    <a:srgbClr val="6286F8"/>
    <a:srgbClr val="A0E5FE"/>
    <a:srgbClr val="A4F2FA"/>
    <a:srgbClr val="1D0116"/>
    <a:srgbClr val="46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6374" autoAdjust="0"/>
  </p:normalViewPr>
  <p:slideViewPr>
    <p:cSldViewPr>
      <p:cViewPr varScale="1">
        <p:scale>
          <a:sx n="94" d="100"/>
          <a:sy n="94" d="100"/>
        </p:scale>
        <p:origin x="96" y="60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411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1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2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9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3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29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4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20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5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96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6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8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7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55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8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89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9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817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6639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marR="25400" algn="ctr">
              <a:lnSpc>
                <a:spcPct val="115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 итогах деятельности Управления по рассмотрению обращения граждан и предоставлению государственных услуг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Заместитель руководителя 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Идиятуллин Альфир Фангатович</a:t>
            </a: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2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338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7ECED08-7947-43F3-B66C-5F41CD362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1125" y="6203509"/>
            <a:ext cx="6391275" cy="393839"/>
          </a:xfrm>
        </p:spPr>
        <p:txBody>
          <a:bodyPr/>
          <a:lstStyle/>
          <a:p>
            <a:r>
              <a:rPr lang="ru-RU" sz="2000" dirty="0"/>
              <a:t>2026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400" kern="0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внимание!</a:t>
            </a:r>
            <a:endParaRPr lang="ru-RU" sz="2400" dirty="0">
              <a:solidFill>
                <a:schemeClr val="accent6"/>
              </a:solidFill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D8C5A-0321-96E9-DF21-5AE6F8D82E11}"/>
              </a:ext>
            </a:extLst>
          </p:cNvPr>
          <p:cNvSpPr/>
          <p:nvPr/>
        </p:nvSpPr>
        <p:spPr>
          <a:xfrm>
            <a:off x="251521" y="924691"/>
            <a:ext cx="864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 на ЕПГУ</a:t>
            </a:r>
            <a:endParaRPr lang="ru-RU" sz="2000" b="1" cap="all" dirty="0"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BC0CF77D-E555-4055-B335-4AA444599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542184"/>
              </p:ext>
            </p:extLst>
          </p:nvPr>
        </p:nvGraphicFramePr>
        <p:xfrm>
          <a:off x="251521" y="1450260"/>
          <a:ext cx="8640958" cy="50750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7755">
                  <a:extLst>
                    <a:ext uri="{9D8B030D-6E8A-4147-A177-3AD203B41FA5}">
                      <a16:colId xmlns:a16="http://schemas.microsoft.com/office/drawing/2014/main" val="4114645868"/>
                    </a:ext>
                  </a:extLst>
                </a:gridCol>
                <a:gridCol w="953268">
                  <a:extLst>
                    <a:ext uri="{9D8B030D-6E8A-4147-A177-3AD203B41FA5}">
                      <a16:colId xmlns:a16="http://schemas.microsoft.com/office/drawing/2014/main" val="3853350176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3142089416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1994231703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2847592908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2676943843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3805278881"/>
                    </a:ext>
                  </a:extLst>
                </a:gridCol>
              </a:tblGrid>
              <a:tr h="7233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Вид ГУ</a:t>
                      </a: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2024</a:t>
                      </a:r>
                      <a:endParaRPr lang="ru-RU" sz="18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2025</a:t>
                      </a:r>
                      <a:endParaRPr lang="ru-RU" sz="18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536651"/>
                  </a:ext>
                </a:extLst>
              </a:tr>
              <a:tr h="466783">
                <a:tc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ЕПГУ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ЕПГУ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8364311"/>
                  </a:ext>
                </a:extLst>
              </a:tr>
              <a:tr h="7350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ЗЭПБ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42004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33239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41137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33898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4055359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Регистрация ОПО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2646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7904409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Лицензирование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122147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Аттестация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14685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3267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11324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593293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Итого</a:t>
                      </a: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61917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39404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64 %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56583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42354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75 %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196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577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D8C5A-0321-96E9-DF21-5AE6F8D82E11}"/>
              </a:ext>
            </a:extLst>
          </p:cNvPr>
          <p:cNvSpPr/>
          <p:nvPr/>
        </p:nvSpPr>
        <p:spPr>
          <a:xfrm>
            <a:off x="251521" y="924691"/>
            <a:ext cx="864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 на ЕПГУ</a:t>
            </a:r>
            <a:endParaRPr lang="ru-RU" sz="2000" b="1" cap="all" dirty="0"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82B802F6-3451-463E-9F4F-F2C4301E25E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02227" y="1484786"/>
            <a:ext cx="8834269" cy="331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31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850B50-3733-453D-8D04-0AD49D0EEA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29947" y="1255822"/>
            <a:ext cx="8851307" cy="5478692"/>
          </a:xfr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C86359-706C-4EC5-85F6-DB054B8B619B}"/>
              </a:ext>
            </a:extLst>
          </p:cNvPr>
          <p:cNvSpPr/>
          <p:nvPr/>
        </p:nvSpPr>
        <p:spPr>
          <a:xfrm>
            <a:off x="1415241" y="864220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Calibri" panose="020F0502020204030204" pitchFamily="34" charset="0"/>
                <a:cs typeface="Calibri" pitchFamily="34" charset="0"/>
              </a:rPr>
              <a:t>Доступные государственные услуги по ЕПГУ</a:t>
            </a:r>
          </a:p>
        </p:txBody>
      </p:sp>
    </p:spTree>
    <p:extLst>
      <p:ext uri="{BB962C8B-B14F-4D97-AF65-F5344CB8AC3E}">
        <p14:creationId xmlns:p14="http://schemas.microsoft.com/office/powerpoint/2010/main" val="137991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C86359-706C-4EC5-85F6-DB054B8B619B}"/>
              </a:ext>
            </a:extLst>
          </p:cNvPr>
          <p:cNvSpPr/>
          <p:nvPr/>
        </p:nvSpPr>
        <p:spPr>
          <a:xfrm>
            <a:off x="1415241" y="864220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 использования ЕПГУ</a:t>
            </a:r>
            <a:endParaRPr lang="ru-RU" sz="2000" b="1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6F0A1307-B9E8-4A17-8273-D63ADCCE9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круглосуточная доступность;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возможность получения услуги из любого удобного места;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оперативный и бесконтактный документооборот;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прозрачность оказания государственных услуг;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повышение качества и оперативности принимаемых решений</a:t>
            </a:r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6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1080116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latin typeface="+mn-lt"/>
              </a:rPr>
              <a:t>Работа в ГИС ТОР КНД</a:t>
            </a: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r>
              <a:rPr lang="ru-RU" sz="2000" b="1" cap="all" dirty="0">
                <a:effectLst/>
                <a:latin typeface="Calibri" panose="020F0502020204030204" pitchFamily="34" charset="0"/>
              </a:rPr>
              <a:t>Жалобы на Госуслуги</a:t>
            </a:r>
          </a:p>
        </p:txBody>
      </p:sp>
      <p:graphicFrame>
        <p:nvGraphicFramePr>
          <p:cNvPr id="10" name="Объект 10">
            <a:extLst>
              <a:ext uri="{FF2B5EF4-FFF2-40B4-BE49-F238E27FC236}">
                <a16:creationId xmlns:a16="http://schemas.microsoft.com/office/drawing/2014/main" id="{86303098-9796-4784-B555-FDF94E36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247161"/>
              </p:ext>
            </p:extLst>
          </p:nvPr>
        </p:nvGraphicFramePr>
        <p:xfrm>
          <a:off x="154863" y="2093024"/>
          <a:ext cx="8834273" cy="13715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3470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364395621"/>
                    </a:ext>
                  </a:extLst>
                </a:gridCol>
                <a:gridCol w="2592291">
                  <a:extLst>
                    <a:ext uri="{9D8B030D-6E8A-4147-A177-3AD203B41FA5}">
                      <a16:colId xmlns:a16="http://schemas.microsoft.com/office/drawing/2014/main" val="32090327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Поступило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Удовлетворено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Оставлено без рассмотрения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Отказано в удовлетворении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2699"/>
      </p:ext>
    </p:extLst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360039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latin typeface="+mn-lt"/>
              </a:rPr>
              <a:t>Обращения граждан</a:t>
            </a:r>
            <a:endParaRPr lang="ru-RU" sz="2000" b="1" cap="all" dirty="0"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10" name="Объект 10">
            <a:extLst>
              <a:ext uri="{FF2B5EF4-FFF2-40B4-BE49-F238E27FC236}">
                <a16:creationId xmlns:a16="http://schemas.microsoft.com/office/drawing/2014/main" id="{86303098-9796-4784-B555-FDF94E36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131800"/>
              </p:ext>
            </p:extLst>
          </p:nvPr>
        </p:nvGraphicFramePr>
        <p:xfrm>
          <a:off x="1979712" y="1412774"/>
          <a:ext cx="5305879" cy="10057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38433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2667446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Поступило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Перенаправлено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437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090511-7233-4B29-A4B4-774931F22B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641" y="2564810"/>
            <a:ext cx="6084168" cy="39238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7F42EEC-7988-44FD-87A2-350CEDE28B1C}"/>
              </a:ext>
            </a:extLst>
          </p:cNvPr>
          <p:cNvSpPr txBox="1"/>
          <p:nvPr/>
        </p:nvSpPr>
        <p:spPr>
          <a:xfrm>
            <a:off x="6660232" y="2806293"/>
            <a:ext cx="2239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http://privol.gosnadzor.ru/reception/</a:t>
            </a:r>
            <a:endParaRPr lang="ru-RU" dirty="0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D9E379B3-AB3A-4312-A80D-FE80429109EA}"/>
              </a:ext>
            </a:extLst>
          </p:cNvPr>
          <p:cNvCxnSpPr>
            <a:cxnSpLocks/>
            <a:stCxn id="11" idx="1"/>
          </p:cNvCxnSpPr>
          <p:nvPr/>
        </p:nvCxnSpPr>
        <p:spPr bwMode="auto">
          <a:xfrm flipH="1">
            <a:off x="6084168" y="3129459"/>
            <a:ext cx="576064" cy="22753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F30A50-324B-461F-AE8C-6E043B6116E9}"/>
              </a:ext>
            </a:extLst>
          </p:cNvPr>
          <p:cNvSpPr txBox="1"/>
          <p:nvPr/>
        </p:nvSpPr>
        <p:spPr>
          <a:xfrm>
            <a:off x="6804248" y="5468850"/>
            <a:ext cx="19231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http://privol.gosnadzor.ru/activity/lk/</a:t>
            </a:r>
            <a:endParaRPr lang="ru-RU" dirty="0"/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D752430-D7D9-4EB7-B345-76BEBF0D013A}"/>
              </a:ext>
            </a:extLst>
          </p:cNvPr>
          <p:cNvCxnSpPr>
            <a:cxnSpLocks/>
          </p:cNvCxnSpPr>
          <p:nvPr/>
        </p:nvCxnSpPr>
        <p:spPr bwMode="auto">
          <a:xfrm flipH="1">
            <a:off x="6261432" y="5870843"/>
            <a:ext cx="576064" cy="22753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626812"/>
      </p:ext>
    </p:extLst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14" y="908720"/>
            <a:ext cx="8459757" cy="1080117"/>
          </a:xfrm>
        </p:spPr>
        <p:txBody>
          <a:bodyPr anchor="t">
            <a:noAutofit/>
          </a:bodyPr>
          <a:lstStyle/>
          <a:p>
            <a:r>
              <a:rPr lang="ru-RU" sz="20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Ключевые изменения нового </a:t>
            </a: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порядка (ПП РФ от 03.09.2025 </a:t>
            </a:r>
            <a:b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 1363 «О регистрации опасных производственных объектов в государственном реестре опасных производственных объектов»)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A5C0F49B-9897-4107-A91E-5C181C5C8B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67029" y="2132852"/>
            <a:ext cx="7409942" cy="224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90695"/>
      </p:ext>
    </p:extLst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14" y="908720"/>
            <a:ext cx="8459757" cy="1080117"/>
          </a:xfrm>
        </p:spPr>
        <p:txBody>
          <a:bodyPr anchor="t">
            <a:noAutofit/>
          </a:bodyPr>
          <a:lstStyle/>
          <a:p>
            <a:r>
              <a:rPr lang="ru-RU" sz="20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Ключевые изменения нового </a:t>
            </a: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порядка (ПП РФ от 03.09.2025 </a:t>
            </a:r>
            <a:b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 1363 «О регистрации опасных производственных объектов в государственном реестре опасных производственных объектов»)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4C42A2-6154-4C7A-BCB7-FC9068622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25" y="1988837"/>
            <a:ext cx="8834271" cy="4707356"/>
          </a:xfrm>
        </p:spPr>
        <p:txBody>
          <a:bodyPr/>
          <a:lstStyle/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Цифровизация и </a:t>
            </a:r>
            <a:r>
              <a:rPr lang="ru-RU" sz="1800" b="1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упрощение документооборота</a:t>
            </a: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подача заявлений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осуществляется преимущественно в электронной форме;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отменено требование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об обязательном предоставлении документов, подтверждающих право на земельный участок и здания (вводятся альтернативные способы)</a:t>
            </a:r>
          </a:p>
          <a:p>
            <a:pPr marL="457200" lvl="1" indent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914400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Сокращение сроков и гибкость процедуры:</a:t>
            </a:r>
            <a:endParaRPr lang="ru-RU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срок регистрации ОПО сокращен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с 20 до 10 рабочих дней (исключение: заявления, поданные в бумажной форме, и ОПО с  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 10</a:t>
            </a:r>
            <a:r>
              <a:rPr lang="en-US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&lt; 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ТУ);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вместо отказа в предоставлении услуги предусмотрена </a:t>
            </a: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процедура приостановки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для устранения замечаний</a:t>
            </a:r>
          </a:p>
          <a:p>
            <a:pPr marL="457200" lvl="1" indent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914400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Переход на «реестровую модель»:</a:t>
            </a:r>
            <a:endParaRPr lang="ru-RU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отменяются бумажные свидетельства о регистрации ОПО;</a:t>
            </a:r>
          </a:p>
          <a:p>
            <a:pPr lvl="1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подтверждением регистрации будет являться выписка из государственного реестра, снабженная 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QR-кодом для проверки подлинности и удобства работы.</a:t>
            </a:r>
            <a:endParaRPr lang="ru-RU" sz="1800" dirty="0">
              <a:solidFill>
                <a:srgbClr val="24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963969"/>
      </p:ext>
    </p:extLst>
  </p:cSld>
  <p:clrMapOvr>
    <a:masterClrMapping/>
  </p:clrMapOvr>
  <p:transition spd="med">
    <p:cover dir="lu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73788</TotalTime>
  <Words>458</Words>
  <Application>Microsoft Office PowerPoint</Application>
  <PresentationFormat>Экран (4:3)</PresentationFormat>
  <Paragraphs>118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Times New Roman</vt:lpstr>
      <vt:lpstr>Оформление по умолчанию</vt:lpstr>
      <vt:lpstr>Презентация PowerPoint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Презентация PowerPoint</vt:lpstr>
    </vt:vector>
  </TitlesOfParts>
  <Company>ГГТН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Абзалова Зульфия Наилевна</cp:lastModifiedBy>
  <cp:revision>3060</cp:revision>
  <cp:lastPrinted>2021-04-02T07:24:06Z</cp:lastPrinted>
  <dcterms:created xsi:type="dcterms:W3CDTF">2000-02-02T11:29:10Z</dcterms:created>
  <dcterms:modified xsi:type="dcterms:W3CDTF">2026-02-26T15:02:09Z</dcterms:modified>
</cp:coreProperties>
</file>